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B0604020202020204" charset="0"/>
      <p:regular r:id="rId16"/>
      <p:bold r:id="rId17"/>
      <p:italic r:id="rId18"/>
      <p:boldItalic r:id="rId19"/>
    </p:embeddedFont>
    <p:embeddedFont>
      <p:font typeface="Montserrat" panose="020B0604020202020204" charset="0"/>
      <p:regular r:id="rId20"/>
      <p:bold r:id="rId21"/>
      <p:italic r:id="rId22"/>
      <p:boldItalic r:id="rId23"/>
    </p:embeddedFont>
    <p:embeddedFont>
      <p:font typeface="Quicksand"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904707ef7c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904707ef7c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04707ef7c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04707ef7c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904707ef7c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904707ef7c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904707ef7c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904707ef7c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904707ef7c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904707ef7c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904707ef7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904707ef7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904707ef7c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904707ef7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904707ef7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904707ef7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904707ef7c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904707ef7c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904707ef7c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904707ef7c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904707ef7c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904707ef7c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904707ef7c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904707ef7c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147475" y="783050"/>
            <a:ext cx="6451200" cy="209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Designing and Building Smart Privacy Assistants for Improving Data Dashboards</a:t>
            </a:r>
            <a:endParaRPr/>
          </a:p>
        </p:txBody>
      </p:sp>
      <p:sp>
        <p:nvSpPr>
          <p:cNvPr id="135" name="Google Shape;135;p13"/>
          <p:cNvSpPr txBox="1">
            <a:spLocks noGrp="1"/>
          </p:cNvSpPr>
          <p:nvPr>
            <p:ph type="subTitle" idx="1"/>
          </p:nvPr>
        </p:nvSpPr>
        <p:spPr>
          <a:xfrm>
            <a:off x="322425" y="3448925"/>
            <a:ext cx="7400400" cy="14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2"/>
                </a:solidFill>
              </a:rPr>
              <a:t>                                                                           Bachelor Thesis Project Presentation</a:t>
            </a:r>
            <a:endParaRPr sz="1800" dirty="0">
              <a:solidFill>
                <a:schemeClr val="lt2"/>
              </a:solidFill>
            </a:endParaRPr>
          </a:p>
          <a:p>
            <a:pPr marL="0" lvl="0" indent="0" algn="l" rtl="0">
              <a:spcBef>
                <a:spcPts val="0"/>
              </a:spcBef>
              <a:spcAft>
                <a:spcPts val="0"/>
              </a:spcAft>
              <a:buNone/>
            </a:pPr>
            <a:endParaRPr sz="1800" dirty="0">
              <a:solidFill>
                <a:schemeClr val="lt2"/>
              </a:solidFill>
            </a:endParaRPr>
          </a:p>
          <a:p>
            <a:pPr marL="0" lvl="0" indent="0" algn="l" rtl="0">
              <a:spcBef>
                <a:spcPts val="0"/>
              </a:spcBef>
              <a:spcAft>
                <a:spcPts val="0"/>
              </a:spcAft>
              <a:buNone/>
            </a:pPr>
            <a:r>
              <a:rPr lang="en" sz="1800" dirty="0"/>
              <a:t>By:  Saamira Yasmin 19CH10039</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Supervisor:  Prof. Mainack Mondal, </a:t>
            </a:r>
            <a:r>
              <a:rPr lang="en-IN" sz="1800" dirty="0"/>
              <a:t>IIT Kharagpur</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Results</a:t>
            </a:r>
            <a:endParaRPr/>
          </a:p>
        </p:txBody>
      </p:sp>
      <p:sp>
        <p:nvSpPr>
          <p:cNvPr id="195" name="Google Shape;195;p22"/>
          <p:cNvSpPr txBox="1">
            <a:spLocks noGrp="1"/>
          </p:cNvSpPr>
          <p:nvPr>
            <p:ph type="body" idx="1"/>
          </p:nvPr>
        </p:nvSpPr>
        <p:spPr>
          <a:xfrm>
            <a:off x="230300" y="1151525"/>
            <a:ext cx="8644500" cy="3823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1800"/>
          </a:p>
          <a:p>
            <a:pPr marL="0" lvl="0" indent="0" algn="l" rtl="0">
              <a:spcBef>
                <a:spcPts val="1200"/>
              </a:spcBef>
              <a:spcAft>
                <a:spcPts val="0"/>
              </a:spcAft>
              <a:buNone/>
            </a:pPr>
            <a:r>
              <a:rPr lang="en" sz="1800"/>
              <a:t>We  produced sensitivity prediction results for data stored in the My Activity Dashboard. </a:t>
            </a:r>
            <a:endParaRPr sz="1800"/>
          </a:p>
          <a:p>
            <a:pPr marL="0" lvl="0" indent="0" algn="l" rtl="0">
              <a:spcBef>
                <a:spcPts val="1200"/>
              </a:spcBef>
              <a:spcAft>
                <a:spcPts val="0"/>
              </a:spcAft>
              <a:buNone/>
            </a:pPr>
            <a:r>
              <a:rPr lang="en" sz="1800"/>
              <a:t> The continual model improved upon </a:t>
            </a:r>
            <a:endParaRPr sz="1800"/>
          </a:p>
          <a:p>
            <a:pPr marL="0" lvl="0" indent="0" algn="l" rtl="0">
              <a:spcBef>
                <a:spcPts val="1200"/>
              </a:spcBef>
              <a:spcAft>
                <a:spcPts val="0"/>
              </a:spcAft>
              <a:buNone/>
            </a:pPr>
            <a:r>
              <a:rPr lang="en" sz="1800"/>
              <a:t>the XGBoost model to give </a:t>
            </a:r>
            <a:r>
              <a:rPr lang="en" sz="1800">
                <a:solidFill>
                  <a:schemeClr val="lt2"/>
                </a:solidFill>
              </a:rPr>
              <a:t>92.23% </a:t>
            </a:r>
            <a:endParaRPr sz="1800">
              <a:solidFill>
                <a:schemeClr val="lt2"/>
              </a:solidFill>
            </a:endParaRPr>
          </a:p>
          <a:p>
            <a:pPr marL="0" lvl="0" indent="0" algn="l" rtl="0">
              <a:spcBef>
                <a:spcPts val="1200"/>
              </a:spcBef>
              <a:spcAft>
                <a:spcPts val="0"/>
              </a:spcAft>
              <a:buNone/>
            </a:pPr>
            <a:r>
              <a:rPr lang="en" sz="1800">
                <a:solidFill>
                  <a:schemeClr val="lt2"/>
                </a:solidFill>
              </a:rPr>
              <a:t>accuracy </a:t>
            </a:r>
            <a:r>
              <a:rPr lang="en" sz="1800"/>
              <a:t>on the test dataset. </a:t>
            </a:r>
            <a:endParaRPr sz="1800"/>
          </a:p>
          <a:p>
            <a:pPr marL="0" lvl="0" indent="0" algn="l" rtl="0">
              <a:spcBef>
                <a:spcPts val="1200"/>
              </a:spcBef>
              <a:spcAft>
                <a:spcPts val="0"/>
              </a:spcAft>
              <a:buNone/>
            </a:pPr>
            <a:r>
              <a:rPr lang="en" sz="1800"/>
              <a:t>We observed that the base model </a:t>
            </a:r>
            <a:endParaRPr sz="1800"/>
          </a:p>
          <a:p>
            <a:pPr marL="0" lvl="0" indent="0" algn="l" rtl="0">
              <a:spcBef>
                <a:spcPts val="1200"/>
              </a:spcBef>
              <a:spcAft>
                <a:spcPts val="0"/>
              </a:spcAft>
              <a:buNone/>
            </a:pPr>
            <a:r>
              <a:rPr lang="en" sz="1800"/>
              <a:t>improved with increase in user data.</a:t>
            </a:r>
            <a:endParaRPr sz="1800"/>
          </a:p>
          <a:p>
            <a:pPr marL="0" lvl="0" indent="0" algn="l" rtl="0">
              <a:spcBef>
                <a:spcPts val="1200"/>
              </a:spcBef>
              <a:spcAft>
                <a:spcPts val="1200"/>
              </a:spcAft>
              <a:buNone/>
            </a:pPr>
            <a:endParaRPr/>
          </a:p>
        </p:txBody>
      </p:sp>
      <p:pic>
        <p:nvPicPr>
          <p:cNvPr id="196" name="Google Shape;196;p22"/>
          <p:cNvPicPr preferRelativeResize="0"/>
          <p:nvPr/>
        </p:nvPicPr>
        <p:blipFill>
          <a:blip r:embed="rId3">
            <a:alphaModFix/>
          </a:blip>
          <a:stretch>
            <a:fillRect/>
          </a:stretch>
        </p:blipFill>
        <p:spPr>
          <a:xfrm>
            <a:off x="4188425" y="2103450"/>
            <a:ext cx="4482250" cy="269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 Faced and Proposed Solutions</a:t>
            </a:r>
            <a:endParaRPr/>
          </a:p>
        </p:txBody>
      </p:sp>
      <p:sp>
        <p:nvSpPr>
          <p:cNvPr id="202" name="Google Shape;202;p23"/>
          <p:cNvSpPr txBox="1">
            <a:spLocks noGrp="1"/>
          </p:cNvSpPr>
          <p:nvPr>
            <p:ph type="body" idx="1"/>
          </p:nvPr>
        </p:nvSpPr>
        <p:spPr>
          <a:xfrm>
            <a:off x="1028725" y="1046825"/>
            <a:ext cx="7845600" cy="368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Loading the XGBoost model JSON file in the extension</a:t>
            </a:r>
            <a:endParaRPr sz="1800"/>
          </a:p>
          <a:p>
            <a:pPr marL="457200" lvl="0" indent="-342900" algn="l" rtl="0">
              <a:spcBef>
                <a:spcPts val="0"/>
              </a:spcBef>
              <a:spcAft>
                <a:spcPts val="0"/>
              </a:spcAft>
              <a:buSzPts val="1800"/>
              <a:buChar char="-"/>
            </a:pPr>
            <a:r>
              <a:rPr lang="en" sz="1800"/>
              <a:t>We used the </a:t>
            </a:r>
            <a:r>
              <a:rPr lang="en" sz="1800">
                <a:solidFill>
                  <a:schemeClr val="lt2"/>
                </a:solidFill>
              </a:rPr>
              <a:t>ml-xgboost library</a:t>
            </a:r>
            <a:r>
              <a:rPr lang="en" sz="1800"/>
              <a:t> to load the model</a:t>
            </a:r>
            <a:endParaRPr sz="1800"/>
          </a:p>
          <a:p>
            <a:pPr marL="457200" lvl="0" indent="-342900" algn="l" rtl="0">
              <a:spcBef>
                <a:spcPts val="0"/>
              </a:spcBef>
              <a:spcAft>
                <a:spcPts val="0"/>
              </a:spcAft>
              <a:buSzPts val="1800"/>
              <a:buChar char="-"/>
            </a:pPr>
            <a:r>
              <a:rPr lang="en" sz="1800"/>
              <a:t>The library exported a promise in ES5 format</a:t>
            </a:r>
            <a:endParaRPr sz="1800"/>
          </a:p>
          <a:p>
            <a:pPr marL="457200" lvl="0" indent="-342900" algn="l" rtl="0">
              <a:spcBef>
                <a:spcPts val="0"/>
              </a:spcBef>
              <a:spcAft>
                <a:spcPts val="0"/>
              </a:spcAft>
              <a:buSzPts val="1800"/>
              <a:buChar char="-"/>
            </a:pPr>
            <a:r>
              <a:rPr lang="en" sz="1800"/>
              <a:t>Browser uses ES6 version of JavaScript</a:t>
            </a:r>
            <a:endParaRPr sz="1800"/>
          </a:p>
          <a:p>
            <a:pPr marL="457200" lvl="0" indent="-342900" algn="l" rtl="0">
              <a:spcBef>
                <a:spcPts val="0"/>
              </a:spcBef>
              <a:spcAft>
                <a:spcPts val="0"/>
              </a:spcAft>
              <a:buSzPts val="1800"/>
              <a:buChar char="-"/>
            </a:pPr>
            <a:r>
              <a:rPr lang="en" sz="1800"/>
              <a:t>Resolved the issue by cloning and implementing the ES6 version of the library</a:t>
            </a:r>
            <a:endParaRPr sz="1800"/>
          </a:p>
          <a:p>
            <a:pPr marL="914400" lvl="0" indent="0" algn="l" rtl="0">
              <a:spcBef>
                <a:spcPts val="1200"/>
              </a:spcBef>
              <a:spcAft>
                <a:spcPts val="0"/>
              </a:spcAft>
              <a:buNone/>
            </a:pPr>
            <a:endParaRPr sz="1800"/>
          </a:p>
          <a:p>
            <a:pPr marL="457200" lvl="0" indent="-342900" algn="l" rtl="0">
              <a:spcBef>
                <a:spcPts val="1200"/>
              </a:spcBef>
              <a:spcAft>
                <a:spcPts val="0"/>
              </a:spcAft>
              <a:buSzPts val="1800"/>
              <a:buChar char="➢"/>
            </a:pPr>
            <a:r>
              <a:rPr lang="en" sz="1800"/>
              <a:t>Memory storage issues with the model</a:t>
            </a:r>
            <a:endParaRPr sz="1800"/>
          </a:p>
          <a:p>
            <a:pPr marL="457200" lvl="0" indent="-342900" algn="l" rtl="0">
              <a:spcBef>
                <a:spcPts val="0"/>
              </a:spcBef>
              <a:spcAft>
                <a:spcPts val="0"/>
              </a:spcAft>
              <a:buSzPts val="1800"/>
              <a:buChar char="-"/>
            </a:pPr>
            <a:r>
              <a:rPr lang="en" sz="1800"/>
              <a:t>It  becomes difficult to load a heavy model in the extension </a:t>
            </a:r>
            <a:endParaRPr sz="1800"/>
          </a:p>
          <a:p>
            <a:pPr marL="457200" lvl="0" indent="-342900" algn="l" rtl="0">
              <a:spcBef>
                <a:spcPts val="0"/>
              </a:spcBef>
              <a:spcAft>
                <a:spcPts val="0"/>
              </a:spcAft>
              <a:buSzPts val="1800"/>
              <a:buChar char="-"/>
            </a:pPr>
            <a:r>
              <a:rPr lang="en" sz="1800"/>
              <a:t>Performed </a:t>
            </a:r>
            <a:r>
              <a:rPr lang="en" sz="1800">
                <a:solidFill>
                  <a:schemeClr val="lt2"/>
                </a:solidFill>
              </a:rPr>
              <a:t>model compression</a:t>
            </a:r>
            <a:r>
              <a:rPr lang="en" sz="1800"/>
              <a:t> and achieved model with less than 100kB memory space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Work</a:t>
            </a:r>
            <a:endParaRPr/>
          </a:p>
        </p:txBody>
      </p:sp>
      <p:sp>
        <p:nvSpPr>
          <p:cNvPr id="208" name="Google Shape;208;p24"/>
          <p:cNvSpPr txBox="1">
            <a:spLocks noGrp="1"/>
          </p:cNvSpPr>
          <p:nvPr>
            <p:ph type="body" idx="1"/>
          </p:nvPr>
        </p:nvSpPr>
        <p:spPr>
          <a:xfrm>
            <a:off x="1297500" y="1307850"/>
            <a:ext cx="7239300" cy="339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We are yet to test the model for actual user feedback and evaluate the efficacy of continual learning. </a:t>
            </a:r>
            <a:endParaRPr sz="1800"/>
          </a:p>
          <a:p>
            <a:pPr marL="0" lvl="0" indent="0" algn="l" rtl="0">
              <a:spcBef>
                <a:spcPts val="1200"/>
              </a:spcBef>
              <a:spcAft>
                <a:spcPts val="1200"/>
              </a:spcAft>
              <a:buNone/>
            </a:pPr>
            <a:r>
              <a:rPr lang="en" sz="1800"/>
              <a:t>We are yet to assess the time required for the model to predict results and get re-trained. We would then have to compare the results with some baseline to decide the performance of our recommendation system.</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body" idx="1"/>
          </p:nvPr>
        </p:nvSpPr>
        <p:spPr>
          <a:xfrm>
            <a:off x="1297500" y="1045525"/>
            <a:ext cx="7038900" cy="2911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3000"/>
              <a:t>THANK YOU!</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are Data Dashboards?</a:t>
            </a:r>
            <a:endParaRPr/>
          </a:p>
        </p:txBody>
      </p:sp>
      <p:sp>
        <p:nvSpPr>
          <p:cNvPr id="141" name="Google Shape;141;p14"/>
          <p:cNvSpPr txBox="1">
            <a:spLocks noGrp="1"/>
          </p:cNvSpPr>
          <p:nvPr>
            <p:ph type="body" idx="1"/>
          </p:nvPr>
        </p:nvSpPr>
        <p:spPr>
          <a:xfrm>
            <a:off x="1297500" y="1398650"/>
            <a:ext cx="7038900" cy="32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Data Dashboards are data management tools that store user data and are used by organizations for improving service. They provide users with control of deleting personal data saved  in theses dashboards.  </a:t>
            </a:r>
            <a:endParaRPr sz="1800"/>
          </a:p>
          <a:p>
            <a:pPr marL="0" lvl="0" indent="0" algn="l" rtl="0">
              <a:spcBef>
                <a:spcPts val="1200"/>
              </a:spcBef>
              <a:spcAft>
                <a:spcPts val="0"/>
              </a:spcAft>
              <a:buNone/>
            </a:pPr>
            <a:r>
              <a:rPr lang="en" sz="1800"/>
              <a:t>Most of us use voice assistants like Amazon’s Alexa, Apple’s Siri or Google’s Voice Assistant in our everyday lives. But, how frequently do we open the data dashboards where all the user data gets stored in the form of </a:t>
            </a:r>
            <a:r>
              <a:rPr lang="en" sz="1800">
                <a:solidFill>
                  <a:schemeClr val="lt2"/>
                </a:solidFill>
              </a:rPr>
              <a:t>transcripts, audio clips and location of use</a:t>
            </a:r>
            <a:r>
              <a:rPr lang="en" sz="1800"/>
              <a:t>.</a:t>
            </a:r>
            <a:endParaRPr sz="1800"/>
          </a:p>
          <a:p>
            <a:pPr marL="0" lvl="0" indent="0" algn="l" rtl="0">
              <a:spcBef>
                <a:spcPts val="1200"/>
              </a:spcBef>
              <a:spcAft>
                <a:spcPts val="12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Google’s </a:t>
            </a:r>
            <a:r>
              <a:rPr lang="en">
                <a:solidFill>
                  <a:schemeClr val="lt2"/>
                </a:solidFill>
              </a:rPr>
              <a:t>My Activity Dashboard</a:t>
            </a:r>
            <a:endParaRPr>
              <a:solidFill>
                <a:schemeClr val="lt2"/>
              </a:solidFill>
            </a:endParaRPr>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15"/>
          <p:cNvPicPr preferRelativeResize="0"/>
          <p:nvPr/>
        </p:nvPicPr>
        <p:blipFill>
          <a:blip r:embed="rId3">
            <a:alphaModFix/>
          </a:blip>
          <a:stretch>
            <a:fillRect/>
          </a:stretch>
        </p:blipFill>
        <p:spPr>
          <a:xfrm>
            <a:off x="1297500" y="1120825"/>
            <a:ext cx="7223825" cy="357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do we need Smart Privacy Assistants?</a:t>
            </a:r>
            <a:endParaRPr/>
          </a:p>
        </p:txBody>
      </p:sp>
      <p:sp>
        <p:nvSpPr>
          <p:cNvPr id="154" name="Google Shape;154;p16"/>
          <p:cNvSpPr txBox="1">
            <a:spLocks noGrp="1"/>
          </p:cNvSpPr>
          <p:nvPr>
            <p:ph type="body" idx="1"/>
          </p:nvPr>
        </p:nvSpPr>
        <p:spPr>
          <a:xfrm>
            <a:off x="3393175" y="1567550"/>
            <a:ext cx="5619600" cy="334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Google provides its own My Activity Dashboard that stores user data but it provides minimal privacy control options to its users. </a:t>
            </a:r>
            <a:endParaRPr sz="1800"/>
          </a:p>
          <a:p>
            <a:pPr marL="0" lvl="0" indent="0" algn="l" rtl="0">
              <a:lnSpc>
                <a:spcPct val="115000"/>
              </a:lnSpc>
              <a:spcBef>
                <a:spcPts val="1200"/>
              </a:spcBef>
              <a:spcAft>
                <a:spcPts val="0"/>
              </a:spcAft>
              <a:buNone/>
            </a:pPr>
            <a:endParaRPr sz="1800"/>
          </a:p>
          <a:p>
            <a:pPr marL="0" lvl="0" indent="0" algn="l" rtl="0">
              <a:lnSpc>
                <a:spcPct val="115000"/>
              </a:lnSpc>
              <a:spcBef>
                <a:spcPts val="0"/>
              </a:spcBef>
              <a:spcAft>
                <a:spcPts val="0"/>
              </a:spcAft>
              <a:buNone/>
            </a:pPr>
            <a:r>
              <a:rPr lang="en" sz="1800"/>
              <a:t>We need a </a:t>
            </a:r>
            <a:r>
              <a:rPr lang="en" sz="1800">
                <a:solidFill>
                  <a:schemeClr val="lt2"/>
                </a:solidFill>
              </a:rPr>
              <a:t>more user-friendly </a:t>
            </a:r>
            <a:endParaRPr sz="1800">
              <a:solidFill>
                <a:schemeClr val="lt2"/>
              </a:solidFill>
            </a:endParaRPr>
          </a:p>
          <a:p>
            <a:pPr marL="0" lvl="0" indent="0" algn="l" rtl="0">
              <a:lnSpc>
                <a:spcPct val="115000"/>
              </a:lnSpc>
              <a:spcBef>
                <a:spcPts val="0"/>
              </a:spcBef>
              <a:spcAft>
                <a:spcPts val="0"/>
              </a:spcAft>
              <a:buNone/>
            </a:pPr>
            <a:r>
              <a:rPr lang="en" sz="1800">
                <a:solidFill>
                  <a:schemeClr val="lt2"/>
                </a:solidFill>
              </a:rPr>
              <a:t>dashboard</a:t>
            </a:r>
            <a:r>
              <a:rPr lang="en" sz="1800"/>
              <a:t> which intimidates </a:t>
            </a:r>
            <a:endParaRPr sz="1800"/>
          </a:p>
          <a:p>
            <a:pPr marL="0" lvl="0" indent="0" algn="l" rtl="0">
              <a:lnSpc>
                <a:spcPct val="115000"/>
              </a:lnSpc>
              <a:spcBef>
                <a:spcPts val="0"/>
              </a:spcBef>
              <a:spcAft>
                <a:spcPts val="0"/>
              </a:spcAft>
              <a:buNone/>
            </a:pPr>
            <a:r>
              <a:rPr lang="en" sz="1800"/>
              <a:t>users with sensitive data items. </a:t>
            </a:r>
            <a:endParaRPr sz="1800"/>
          </a:p>
        </p:txBody>
      </p:sp>
      <p:pic>
        <p:nvPicPr>
          <p:cNvPr id="155" name="Google Shape;155;p16"/>
          <p:cNvPicPr preferRelativeResize="0"/>
          <p:nvPr/>
        </p:nvPicPr>
        <p:blipFill>
          <a:blip r:embed="rId3">
            <a:alphaModFix/>
          </a:blip>
          <a:stretch>
            <a:fillRect/>
          </a:stretch>
        </p:blipFill>
        <p:spPr>
          <a:xfrm>
            <a:off x="491475" y="1567550"/>
            <a:ext cx="2615247" cy="3080924"/>
          </a:xfrm>
          <a:prstGeom prst="rect">
            <a:avLst/>
          </a:prstGeom>
          <a:noFill/>
          <a:ln>
            <a:noFill/>
          </a:ln>
        </p:spPr>
      </p:pic>
      <p:pic>
        <p:nvPicPr>
          <p:cNvPr id="156" name="Google Shape;156;p16"/>
          <p:cNvPicPr preferRelativeResize="0"/>
          <p:nvPr/>
        </p:nvPicPr>
        <p:blipFill>
          <a:blip r:embed="rId4">
            <a:alphaModFix/>
          </a:blip>
          <a:stretch>
            <a:fillRect/>
          </a:stretch>
        </p:blipFill>
        <p:spPr>
          <a:xfrm>
            <a:off x="6813375" y="2871150"/>
            <a:ext cx="2101200" cy="194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Idea to Implementation</a:t>
            </a:r>
            <a:endParaRPr/>
          </a:p>
        </p:txBody>
      </p:sp>
      <p:sp>
        <p:nvSpPr>
          <p:cNvPr id="162" name="Google Shape;162;p17"/>
          <p:cNvSpPr txBox="1">
            <a:spLocks noGrp="1"/>
          </p:cNvSpPr>
          <p:nvPr>
            <p:ph type="body" idx="1"/>
          </p:nvPr>
        </p:nvSpPr>
        <p:spPr>
          <a:xfrm>
            <a:off x="1297500" y="124512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Our aim was to build a </a:t>
            </a:r>
            <a:r>
              <a:rPr lang="en" sz="1800">
                <a:solidFill>
                  <a:schemeClr val="lt2"/>
                </a:solidFill>
              </a:rPr>
              <a:t>recommender system </a:t>
            </a:r>
            <a:r>
              <a:rPr lang="en" sz="1800"/>
              <a:t>that flags data elements as sensitive or not on the users’ dashboard and addresses users’ privacy concerns. We built a </a:t>
            </a:r>
            <a:r>
              <a:rPr lang="en" sz="1800">
                <a:solidFill>
                  <a:schemeClr val="lt2"/>
                </a:solidFill>
              </a:rPr>
              <a:t>Chrome extension </a:t>
            </a:r>
            <a:r>
              <a:rPr lang="en" sz="1800"/>
              <a:t>that the user can install in his browser and achieve </a:t>
            </a:r>
            <a:r>
              <a:rPr lang="en" sz="1800">
                <a:solidFill>
                  <a:schemeClr val="lt2"/>
                </a:solidFill>
              </a:rPr>
              <a:t>sensitivity analysis</a:t>
            </a:r>
            <a:r>
              <a:rPr lang="en" sz="1800"/>
              <a:t> for all the data stored in his dashboard.</a:t>
            </a:r>
            <a:endParaRPr sz="1800"/>
          </a:p>
          <a:p>
            <a:pPr marL="0" lvl="0" indent="0" algn="l" rtl="0">
              <a:spcBef>
                <a:spcPts val="1200"/>
              </a:spcBef>
              <a:spcAft>
                <a:spcPts val="0"/>
              </a:spcAft>
              <a:buNone/>
            </a:pPr>
            <a:r>
              <a:rPr lang="en" sz="1800"/>
              <a:t>Key components of the plug-in:</a:t>
            </a:r>
            <a:endParaRPr sz="1800"/>
          </a:p>
          <a:p>
            <a:pPr marL="457200" lvl="0" indent="-342900" algn="l" rtl="0">
              <a:spcBef>
                <a:spcPts val="1200"/>
              </a:spcBef>
              <a:spcAft>
                <a:spcPts val="0"/>
              </a:spcAft>
              <a:buSzPts val="1800"/>
              <a:buChar char="➢"/>
            </a:pPr>
            <a:r>
              <a:rPr lang="en" sz="1800"/>
              <a:t>Scraper to scrape user data from My Activity Dashboard</a:t>
            </a:r>
            <a:endParaRPr sz="1800"/>
          </a:p>
          <a:p>
            <a:pPr marL="457200" lvl="0" indent="-342900" algn="l" rtl="0">
              <a:spcBef>
                <a:spcPts val="0"/>
              </a:spcBef>
              <a:spcAft>
                <a:spcPts val="0"/>
              </a:spcAft>
              <a:buSzPts val="1800"/>
              <a:buChar char="➢"/>
            </a:pPr>
            <a:r>
              <a:rPr lang="en" sz="1800"/>
              <a:t>XGBoost ML Model in Backend Server</a:t>
            </a:r>
            <a:endParaRPr sz="1800"/>
          </a:p>
          <a:p>
            <a:pPr marL="457200" lvl="0" indent="-342900" algn="l" rtl="0">
              <a:spcBef>
                <a:spcPts val="0"/>
              </a:spcBef>
              <a:spcAft>
                <a:spcPts val="0"/>
              </a:spcAft>
              <a:buSzPts val="1800"/>
              <a:buChar char="➢"/>
            </a:pPr>
            <a:r>
              <a:rPr lang="en" sz="1800"/>
              <a:t>Content scripts and background scripts that get triggered on extension installation or icon click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Sensitivity Classification Model </a:t>
            </a:r>
            <a:endParaRPr/>
          </a:p>
        </p:txBody>
      </p:sp>
      <p:sp>
        <p:nvSpPr>
          <p:cNvPr id="168" name="Google Shape;168;p18"/>
          <p:cNvSpPr txBox="1">
            <a:spLocks noGrp="1"/>
          </p:cNvSpPr>
          <p:nvPr>
            <p:ph type="body" idx="1"/>
          </p:nvPr>
        </p:nvSpPr>
        <p:spPr>
          <a:xfrm>
            <a:off x="269175" y="1566075"/>
            <a:ext cx="8758800" cy="334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We built a c</a:t>
            </a:r>
            <a:r>
              <a:rPr lang="en" sz="1800">
                <a:solidFill>
                  <a:schemeClr val="lt2"/>
                </a:solidFill>
              </a:rPr>
              <a:t>ontinual learning based XGBoost model</a:t>
            </a:r>
            <a:r>
              <a:rPr lang="en" sz="1800"/>
              <a:t> that outputs the risk percentages for various dashboard data elements and classifies data as sensitive or not.</a:t>
            </a:r>
            <a:endParaRPr sz="1800"/>
          </a:p>
          <a:p>
            <a:pPr marL="0" lvl="0" indent="0" algn="l" rtl="0">
              <a:spcBef>
                <a:spcPts val="1200"/>
              </a:spcBef>
              <a:spcAft>
                <a:spcPts val="0"/>
              </a:spcAft>
              <a:buNone/>
            </a:pPr>
            <a:endParaRPr/>
          </a:p>
          <a:p>
            <a:pPr marL="0" lvl="0" indent="0" algn="l" rtl="0">
              <a:spcBef>
                <a:spcPts val="0"/>
              </a:spcBef>
              <a:spcAft>
                <a:spcPts val="0"/>
              </a:spcAft>
              <a:buNone/>
            </a:pPr>
            <a:r>
              <a:rPr lang="en" sz="1800">
                <a:solidFill>
                  <a:schemeClr val="lt2"/>
                </a:solidFill>
              </a:rPr>
              <a:t>XGBoost</a:t>
            </a:r>
            <a:r>
              <a:rPr lang="en" sz="1800"/>
              <a:t> is a supervised, decision tree </a:t>
            </a:r>
            <a:endParaRPr sz="1800"/>
          </a:p>
          <a:p>
            <a:pPr marL="0" lvl="0" indent="0" algn="l" rtl="0">
              <a:spcBef>
                <a:spcPts val="0"/>
              </a:spcBef>
              <a:spcAft>
                <a:spcPts val="0"/>
              </a:spcAft>
              <a:buNone/>
            </a:pPr>
            <a:r>
              <a:rPr lang="en" sz="1800"/>
              <a:t>based Machine Learning algorithm </a:t>
            </a:r>
            <a:endParaRPr sz="1800"/>
          </a:p>
          <a:p>
            <a:pPr marL="0" lvl="0" indent="0" algn="l" rtl="0">
              <a:spcBef>
                <a:spcPts val="0"/>
              </a:spcBef>
              <a:spcAft>
                <a:spcPts val="0"/>
              </a:spcAft>
              <a:buNone/>
            </a:pPr>
            <a:r>
              <a:rPr lang="en" sz="1800"/>
              <a:t>and is used for classification of </a:t>
            </a:r>
            <a:endParaRPr sz="1800"/>
          </a:p>
          <a:p>
            <a:pPr marL="0" lvl="0" indent="0" algn="l" rtl="0">
              <a:spcBef>
                <a:spcPts val="0"/>
              </a:spcBef>
              <a:spcAft>
                <a:spcPts val="0"/>
              </a:spcAft>
              <a:buNone/>
            </a:pPr>
            <a:r>
              <a:rPr lang="en" sz="1800"/>
              <a:t>data.</a:t>
            </a:r>
            <a:endParaRPr sz="1800"/>
          </a:p>
        </p:txBody>
      </p:sp>
      <p:pic>
        <p:nvPicPr>
          <p:cNvPr id="169" name="Google Shape;169;p18"/>
          <p:cNvPicPr preferRelativeResize="0"/>
          <p:nvPr/>
        </p:nvPicPr>
        <p:blipFill>
          <a:blip r:embed="rId3">
            <a:alphaModFix/>
          </a:blip>
          <a:stretch>
            <a:fillRect/>
          </a:stretch>
        </p:blipFill>
        <p:spPr>
          <a:xfrm>
            <a:off x="4360450" y="2814675"/>
            <a:ext cx="4605450" cy="209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Continual Learning</a:t>
            </a:r>
            <a:endParaRPr/>
          </a:p>
        </p:txBody>
      </p:sp>
      <p:sp>
        <p:nvSpPr>
          <p:cNvPr id="175" name="Google Shape;175;p19"/>
          <p:cNvSpPr txBox="1">
            <a:spLocks noGrp="1"/>
          </p:cNvSpPr>
          <p:nvPr>
            <p:ph type="body" idx="1"/>
          </p:nvPr>
        </p:nvSpPr>
        <p:spPr>
          <a:xfrm>
            <a:off x="859800" y="936575"/>
            <a:ext cx="8214300" cy="40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We have used continual learning over the base XGBoost model for improved prediction results. </a:t>
            </a:r>
            <a:endParaRPr sz="1800"/>
          </a:p>
          <a:p>
            <a:pPr marL="0" lvl="0" indent="0" algn="l" rtl="0">
              <a:spcBef>
                <a:spcPts val="1200"/>
              </a:spcBef>
              <a:spcAft>
                <a:spcPts val="1200"/>
              </a:spcAft>
              <a:buNone/>
            </a:pPr>
            <a:r>
              <a:rPr lang="en" sz="1800"/>
              <a:t>The model gets </a:t>
            </a:r>
            <a:r>
              <a:rPr lang="en" sz="1800">
                <a:solidFill>
                  <a:schemeClr val="lt2"/>
                </a:solidFill>
              </a:rPr>
              <a:t>re-trained</a:t>
            </a:r>
            <a:r>
              <a:rPr lang="en" sz="1800"/>
              <a:t> based on the </a:t>
            </a:r>
            <a:r>
              <a:rPr lang="en" sz="1800">
                <a:solidFill>
                  <a:schemeClr val="lt2"/>
                </a:solidFill>
              </a:rPr>
              <a:t>user feedback</a:t>
            </a:r>
            <a:r>
              <a:rPr lang="en" sz="1800"/>
              <a:t> and new predictions are made based on both old dataset and new dataset. </a:t>
            </a:r>
            <a:endParaRPr sz="1800"/>
          </a:p>
        </p:txBody>
      </p:sp>
      <p:pic>
        <p:nvPicPr>
          <p:cNvPr id="176" name="Google Shape;176;p19"/>
          <p:cNvPicPr preferRelativeResize="0"/>
          <p:nvPr/>
        </p:nvPicPr>
        <p:blipFill>
          <a:blip r:embed="rId3">
            <a:alphaModFix/>
          </a:blip>
          <a:stretch>
            <a:fillRect/>
          </a:stretch>
        </p:blipFill>
        <p:spPr>
          <a:xfrm>
            <a:off x="2757238" y="2571750"/>
            <a:ext cx="4119425" cy="2479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Backend Server</a:t>
            </a:r>
            <a:endParaRPr/>
          </a:p>
        </p:txBody>
      </p:sp>
      <p:sp>
        <p:nvSpPr>
          <p:cNvPr id="182" name="Google Shape;182;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lnSpc>
                <a:spcPct val="100000"/>
              </a:lnSpc>
              <a:spcBef>
                <a:spcPts val="600"/>
              </a:spcBef>
              <a:spcAft>
                <a:spcPts val="0"/>
              </a:spcAft>
              <a:buNone/>
            </a:pPr>
            <a:r>
              <a:rPr lang="en" sz="1800">
                <a:solidFill>
                  <a:srgbClr val="F3F3F3"/>
                </a:solidFill>
                <a:latin typeface="Quicksand"/>
                <a:ea typeface="Quicksand"/>
                <a:cs typeface="Quicksand"/>
                <a:sym typeface="Quicksand"/>
              </a:rPr>
              <a:t>The back-end server is developed in </a:t>
            </a:r>
            <a:r>
              <a:rPr lang="en" sz="1800">
                <a:solidFill>
                  <a:schemeClr val="lt2"/>
                </a:solidFill>
                <a:latin typeface="Quicksand"/>
                <a:ea typeface="Quicksand"/>
                <a:cs typeface="Quicksand"/>
                <a:sym typeface="Quicksand"/>
              </a:rPr>
              <a:t>Django</a:t>
            </a:r>
            <a:r>
              <a:rPr lang="en" sz="1800">
                <a:solidFill>
                  <a:srgbClr val="F3F3F3"/>
                </a:solidFill>
                <a:latin typeface="Quicksand"/>
                <a:ea typeface="Quicksand"/>
                <a:cs typeface="Quicksand"/>
                <a:sym typeface="Quicksand"/>
              </a:rPr>
              <a:t> and is used for the following purposes:</a:t>
            </a:r>
            <a:endParaRPr sz="1800">
              <a:solidFill>
                <a:srgbClr val="F3F3F3"/>
              </a:solidFill>
              <a:latin typeface="Quicksand"/>
              <a:ea typeface="Quicksand"/>
              <a:cs typeface="Quicksand"/>
              <a:sym typeface="Quicksand"/>
            </a:endParaRPr>
          </a:p>
          <a:p>
            <a:pPr marL="0" lvl="0" indent="0" algn="l" rtl="0">
              <a:lnSpc>
                <a:spcPct val="100000"/>
              </a:lnSpc>
              <a:spcBef>
                <a:spcPts val="600"/>
              </a:spcBef>
              <a:spcAft>
                <a:spcPts val="0"/>
              </a:spcAft>
              <a:buNone/>
            </a:pPr>
            <a:endParaRPr sz="1800">
              <a:solidFill>
                <a:srgbClr val="F3F3F3"/>
              </a:solidFill>
              <a:latin typeface="Quicksand"/>
              <a:ea typeface="Quicksand"/>
              <a:cs typeface="Quicksand"/>
              <a:sym typeface="Quicksand"/>
            </a:endParaRPr>
          </a:p>
          <a:p>
            <a:pPr marL="457200" lvl="0" indent="-342900" algn="l" rtl="0">
              <a:lnSpc>
                <a:spcPct val="100000"/>
              </a:lnSpc>
              <a:spcBef>
                <a:spcPts val="600"/>
              </a:spcBef>
              <a:spcAft>
                <a:spcPts val="0"/>
              </a:spcAft>
              <a:buSzPts val="1800"/>
              <a:buFont typeface="Quicksand"/>
              <a:buChar char="➢"/>
            </a:pPr>
            <a:r>
              <a:rPr lang="en" sz="1800">
                <a:solidFill>
                  <a:schemeClr val="lt2"/>
                </a:solidFill>
                <a:latin typeface="Quicksand"/>
                <a:ea typeface="Quicksand"/>
                <a:cs typeface="Quicksand"/>
                <a:sym typeface="Quicksand"/>
              </a:rPr>
              <a:t>Training</a:t>
            </a:r>
            <a:r>
              <a:rPr lang="en" sz="1800">
                <a:solidFill>
                  <a:srgbClr val="F3F3F3"/>
                </a:solidFill>
                <a:latin typeface="Quicksand"/>
                <a:ea typeface="Quicksand"/>
                <a:cs typeface="Quicksand"/>
                <a:sym typeface="Quicksand"/>
              </a:rPr>
              <a:t> the ML model using user features </a:t>
            </a:r>
            <a:endParaRPr sz="1800">
              <a:solidFill>
                <a:srgbClr val="F3F3F3"/>
              </a:solidFill>
              <a:latin typeface="Quicksand"/>
              <a:ea typeface="Quicksand"/>
              <a:cs typeface="Quicksand"/>
              <a:sym typeface="Quicksand"/>
            </a:endParaRPr>
          </a:p>
          <a:p>
            <a:pPr marL="457200" lvl="0" indent="-342900" algn="l" rtl="0">
              <a:lnSpc>
                <a:spcPct val="100000"/>
              </a:lnSpc>
              <a:spcBef>
                <a:spcPts val="0"/>
              </a:spcBef>
              <a:spcAft>
                <a:spcPts val="0"/>
              </a:spcAft>
              <a:buSzPts val="1800"/>
              <a:buFont typeface="Quicksand"/>
              <a:buChar char="➢"/>
            </a:pPr>
            <a:r>
              <a:rPr lang="en" sz="1800">
                <a:solidFill>
                  <a:schemeClr val="lt2"/>
                </a:solidFill>
                <a:latin typeface="Quicksand"/>
                <a:ea typeface="Quicksand"/>
                <a:cs typeface="Quicksand"/>
                <a:sym typeface="Quicksand"/>
              </a:rPr>
              <a:t>Continual re-training</a:t>
            </a:r>
            <a:r>
              <a:rPr lang="en" sz="1800">
                <a:solidFill>
                  <a:srgbClr val="F3F3F3"/>
                </a:solidFill>
                <a:latin typeface="Quicksand"/>
                <a:ea typeface="Quicksand"/>
                <a:cs typeface="Quicksand"/>
                <a:sym typeface="Quicksand"/>
              </a:rPr>
              <a:t> of the ML model using user’s feedback</a:t>
            </a:r>
            <a:endParaRPr sz="1800">
              <a:solidFill>
                <a:srgbClr val="F3F3F3"/>
              </a:solidFill>
              <a:latin typeface="Quicksand"/>
              <a:ea typeface="Quicksand"/>
              <a:cs typeface="Quicksand"/>
              <a:sym typeface="Quicksand"/>
            </a:endParaRPr>
          </a:p>
          <a:p>
            <a:pPr marL="0" lvl="0" indent="0" algn="l" rtl="0">
              <a:spcBef>
                <a:spcPts val="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269188" y="2709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 of the plug-in</a:t>
            </a:r>
            <a:endParaRPr/>
          </a:p>
        </p:txBody>
      </p:sp>
      <p:sp>
        <p:nvSpPr>
          <p:cNvPr id="188" name="Google Shape;18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89" name="Google Shape;189;p21"/>
          <p:cNvPicPr preferRelativeResize="0"/>
          <p:nvPr/>
        </p:nvPicPr>
        <p:blipFill>
          <a:blip r:embed="rId3">
            <a:alphaModFix/>
          </a:blip>
          <a:stretch>
            <a:fillRect/>
          </a:stretch>
        </p:blipFill>
        <p:spPr>
          <a:xfrm>
            <a:off x="1236925" y="894650"/>
            <a:ext cx="7103426" cy="39956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572</Words>
  <Application>Microsoft Office PowerPoint</Application>
  <PresentationFormat>On-screen Show (16:9)</PresentationFormat>
  <Paragraphs>61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Montserrat</vt:lpstr>
      <vt:lpstr>Lato</vt:lpstr>
      <vt:lpstr>Quicksand</vt:lpstr>
      <vt:lpstr>Arial</vt:lpstr>
      <vt:lpstr>Focus</vt:lpstr>
      <vt:lpstr>Designing and Building Smart Privacy Assistants for Improving Data Dashboards</vt:lpstr>
      <vt:lpstr>What are Data Dashboards?</vt:lpstr>
      <vt:lpstr>Google’s My Activity Dashboard</vt:lpstr>
      <vt:lpstr>Why do we need Smart Privacy Assistants?</vt:lpstr>
      <vt:lpstr>Idea to Implementation</vt:lpstr>
      <vt:lpstr>Sensitivity Classification Model </vt:lpstr>
      <vt:lpstr>Continual Learning</vt:lpstr>
      <vt:lpstr>Backend Server</vt:lpstr>
      <vt:lpstr>Demo of the plug-in</vt:lpstr>
      <vt:lpstr>Results</vt:lpstr>
      <vt:lpstr>Challenges Faced and Proposed Solutions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and Building Smart Privacy Assistants for Improving Data Dashboards</dc:title>
  <cp:lastModifiedBy>SAAMIRA YASMIN</cp:lastModifiedBy>
  <cp:revision>1</cp:revision>
  <dcterms:modified xsi:type="dcterms:W3CDTF">2024-12-01T09:12:41Z</dcterms:modified>
</cp:coreProperties>
</file>